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442" r:id="rId3"/>
    <p:sldId id="533" r:id="rId4"/>
    <p:sldId id="530" r:id="rId5"/>
    <p:sldId id="531" r:id="rId6"/>
    <p:sldId id="532" r:id="rId7"/>
    <p:sldId id="45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45"/>
    <a:srgbClr val="FFA7A7"/>
    <a:srgbClr val="FF7171"/>
    <a:srgbClr val="FF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291" autoAdjust="0"/>
  </p:normalViewPr>
  <p:slideViewPr>
    <p:cSldViewPr snapToGrid="0" showGuides="1">
      <p:cViewPr varScale="1">
        <p:scale>
          <a:sx n="88" d="100"/>
          <a:sy n="88" d="100"/>
        </p:scale>
        <p:origin x="1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9EB07-50AE-4A8A-8DBA-4F08DF5FCDED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8C3A5-9A16-4446-8412-58371BC7C9BB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902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21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CFD9C3-36A7-49A7-9541-F05359B220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172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4456E13-E320-413D-8300-08BB23F0D4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71475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831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(2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EB14CB-EA54-4B2E-82D8-7620D4F492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4945" y="1063876"/>
            <a:ext cx="4730248" cy="4730248"/>
          </a:xfrm>
          <a:custGeom>
            <a:avLst/>
            <a:gdLst>
              <a:gd name="connsiteX0" fmla="*/ 3177528 w 6355056"/>
              <a:gd name="connsiteY0" fmla="*/ 1 h 6355056"/>
              <a:gd name="connsiteX1" fmla="*/ 3764427 w 6355056"/>
              <a:gd name="connsiteY1" fmla="*/ 243102 h 6355056"/>
              <a:gd name="connsiteX2" fmla="*/ 6111954 w 6355056"/>
              <a:gd name="connsiteY2" fmla="*/ 2590629 h 6355056"/>
              <a:gd name="connsiteX3" fmla="*/ 6111954 w 6355056"/>
              <a:gd name="connsiteY3" fmla="*/ 3764428 h 6355056"/>
              <a:gd name="connsiteX4" fmla="*/ 3764427 w 6355056"/>
              <a:gd name="connsiteY4" fmla="*/ 6111954 h 6355056"/>
              <a:gd name="connsiteX5" fmla="*/ 2590629 w 6355056"/>
              <a:gd name="connsiteY5" fmla="*/ 6111954 h 6355056"/>
              <a:gd name="connsiteX6" fmla="*/ 243102 w 6355056"/>
              <a:gd name="connsiteY6" fmla="*/ 3764428 h 6355056"/>
              <a:gd name="connsiteX7" fmla="*/ 243102 w 6355056"/>
              <a:gd name="connsiteY7" fmla="*/ 2590629 h 6355056"/>
              <a:gd name="connsiteX8" fmla="*/ 2590629 w 6355056"/>
              <a:gd name="connsiteY8" fmla="*/ 243102 h 6355056"/>
              <a:gd name="connsiteX9" fmla="*/ 3177528 w 6355056"/>
              <a:gd name="connsiteY9" fmla="*/ 1 h 635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5056" h="6355056">
                <a:moveTo>
                  <a:pt x="3177528" y="1"/>
                </a:moveTo>
                <a:cubicBezTo>
                  <a:pt x="3389944" y="1"/>
                  <a:pt x="3602359" y="81034"/>
                  <a:pt x="3764427" y="243102"/>
                </a:cubicBezTo>
                <a:lnTo>
                  <a:pt x="6111954" y="2590629"/>
                </a:lnTo>
                <a:cubicBezTo>
                  <a:pt x="6436090" y="2914764"/>
                  <a:pt x="6436090" y="3440292"/>
                  <a:pt x="6111954" y="3764428"/>
                </a:cubicBezTo>
                <a:lnTo>
                  <a:pt x="3764427" y="6111954"/>
                </a:lnTo>
                <a:cubicBezTo>
                  <a:pt x="3440292" y="6436090"/>
                  <a:pt x="2914765" y="6436090"/>
                  <a:pt x="2590629" y="6111954"/>
                </a:cubicBezTo>
                <a:lnTo>
                  <a:pt x="243102" y="3764428"/>
                </a:lnTo>
                <a:cubicBezTo>
                  <a:pt x="-81033" y="3440292"/>
                  <a:pt x="-81033" y="2914764"/>
                  <a:pt x="243102" y="2590629"/>
                </a:cubicBezTo>
                <a:lnTo>
                  <a:pt x="2590629" y="243102"/>
                </a:lnTo>
                <a:cubicBezTo>
                  <a:pt x="2752696" y="81035"/>
                  <a:pt x="2965113" y="0"/>
                  <a:pt x="3177528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557142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9249" y="1860457"/>
            <a:ext cx="2250352" cy="3137085"/>
          </a:xfrm>
          <a:prstGeom prst="roundRect">
            <a:avLst/>
          </a:prstGeom>
          <a:noFill/>
        </p:spPr>
        <p:txBody>
          <a:bodyPr/>
          <a:lstStyle>
            <a:lvl1pPr marL="0" indent="0">
              <a:buNone/>
              <a:def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ID" dirty="0"/>
              <a:t>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872CC91-89A6-4683-BC24-B849434188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70824" y="1860457"/>
            <a:ext cx="2250352" cy="3137085"/>
          </a:xfrm>
          <a:prstGeom prst="roundRect">
            <a:avLst/>
          </a:prstGeom>
          <a:noFill/>
        </p:spPr>
        <p:txBody>
          <a:bodyPr/>
          <a:lstStyle>
            <a:lvl1pPr marL="0" indent="0">
              <a:buNone/>
              <a:def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ID" dirty="0"/>
              <a:t>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1FDD0D3-B435-45D1-BA05-C42D42CF2A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72399" y="1860457"/>
            <a:ext cx="2250352" cy="3137085"/>
          </a:xfrm>
          <a:prstGeom prst="roundRect">
            <a:avLst/>
          </a:prstGeom>
          <a:noFill/>
        </p:spPr>
        <p:txBody>
          <a:bodyPr/>
          <a:lstStyle>
            <a:lvl1pPr marL="0" indent="0">
              <a:buNone/>
              <a:def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ID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19826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C7F75-21E1-4FFB-812D-8DACF377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790EB-96AF-4F60-8AD8-EC7586906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07E99-55E0-462F-8971-154B4AE9B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EFDEA-31CC-48F2-9C4D-7E1C2FD959C6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055A-21F2-48E5-81AE-3A4D050E5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EA439-FD7E-425C-A5BE-4966D834A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92F8D-10BD-409F-B917-24C8904C11C9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569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05D47431-B190-44D0-9D5D-08926028E8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r="553"/>
          <a:stretch/>
        </p:blipFill>
        <p:spPr>
          <a:xfrm>
            <a:off x="1" y="767938"/>
            <a:ext cx="12191998" cy="52928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5F43D0-6824-4815-8313-ED0A31CE5F1B}"/>
              </a:ext>
            </a:extLst>
          </p:cNvPr>
          <p:cNvSpPr/>
          <p:nvPr/>
        </p:nvSpPr>
        <p:spPr>
          <a:xfrm>
            <a:off x="8458200" y="1604616"/>
            <a:ext cx="3733800" cy="3619500"/>
          </a:xfrm>
          <a:prstGeom prst="rect">
            <a:avLst/>
          </a:prstGeom>
          <a:solidFill>
            <a:srgbClr val="FF474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CF8231-E505-459E-95C1-DD6B70FBE866}"/>
              </a:ext>
            </a:extLst>
          </p:cNvPr>
          <p:cNvSpPr txBox="1">
            <a:spLocks/>
          </p:cNvSpPr>
          <p:nvPr/>
        </p:nvSpPr>
        <p:spPr>
          <a:xfrm>
            <a:off x="762002" y="129738"/>
            <a:ext cx="11201601" cy="53806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r"/>
            <a:r>
              <a:rPr lang="es-EC" sz="3200" dirty="0">
                <a:solidFill>
                  <a:schemeClr val="bg1"/>
                </a:solidFill>
                <a:latin typeface="Asap Condensed SemiBold" panose="020F0706030202060203" pitchFamily="34" charset="0"/>
              </a:rPr>
              <a:t>SISTEMA EDUCATIVO Y LAS REFORMAS ESCOLARES EN ECUADOR</a:t>
            </a:r>
            <a:endParaRPr lang="en-US" sz="7200" spc="-151" dirty="0">
              <a:solidFill>
                <a:schemeClr val="bg1"/>
              </a:solidFill>
              <a:latin typeface="Montserrat ExtraBold" panose="000009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F60A4D-0EFB-4887-8EAF-A5F3E9C1C07D}"/>
              </a:ext>
            </a:extLst>
          </p:cNvPr>
          <p:cNvSpPr txBox="1">
            <a:spLocks/>
          </p:cNvSpPr>
          <p:nvPr/>
        </p:nvSpPr>
        <p:spPr>
          <a:xfrm>
            <a:off x="8458200" y="1873939"/>
            <a:ext cx="3505403" cy="311012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r"/>
            <a:r>
              <a:rPr lang="en-US" sz="4000" b="1" dirty="0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GRUPO 7:</a:t>
            </a:r>
          </a:p>
          <a:p>
            <a:pPr algn="r"/>
            <a:endParaRPr lang="en-US" sz="1800" b="1" dirty="0">
              <a:solidFill>
                <a:schemeClr val="bg1"/>
              </a:solidFill>
              <a:latin typeface="Univers Condensed Light" panose="020B03060202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800" b="1" dirty="0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COORDINADOR:</a:t>
            </a:r>
          </a:p>
          <a:p>
            <a:pPr algn="r"/>
            <a:r>
              <a:rPr lang="en-US" sz="1800" b="1" dirty="0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Canales </a:t>
            </a:r>
            <a:r>
              <a:rPr lang="en-US" sz="1800" b="1" dirty="0" err="1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Mera</a:t>
            </a:r>
            <a:r>
              <a:rPr lang="en-US" sz="1800" b="1" dirty="0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Mario Lenin </a:t>
            </a:r>
          </a:p>
          <a:p>
            <a:pPr algn="r"/>
            <a:endParaRPr lang="en-US" sz="1800" b="1" dirty="0">
              <a:solidFill>
                <a:schemeClr val="bg1"/>
              </a:solidFill>
              <a:latin typeface="Univers Condensed Light" panose="020B03060202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800" b="1" dirty="0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Contreras Pin Karina Rossana </a:t>
            </a:r>
          </a:p>
          <a:p>
            <a:pPr algn="r"/>
            <a:r>
              <a:rPr lang="en-US" sz="1800" b="1" dirty="0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Prado </a:t>
            </a:r>
            <a:r>
              <a:rPr lang="en-US" sz="1800" b="1" dirty="0" err="1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Aldáz</a:t>
            </a:r>
            <a:r>
              <a:rPr lang="en-US" sz="1800" b="1" dirty="0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Jose Daniel </a:t>
            </a:r>
          </a:p>
          <a:p>
            <a:pPr algn="r"/>
            <a:r>
              <a:rPr lang="en-US" sz="1800" b="1" dirty="0" err="1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Pullopaxi</a:t>
            </a:r>
            <a:r>
              <a:rPr lang="en-US" sz="1800" b="1" dirty="0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Moreno </a:t>
            </a:r>
            <a:r>
              <a:rPr lang="en-US" sz="1800" b="1" dirty="0" err="1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Telman</a:t>
            </a:r>
            <a:r>
              <a:rPr lang="en-US" sz="1800" b="1" dirty="0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/>
            <a:r>
              <a:rPr lang="en-US" sz="1800" b="1" dirty="0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Rodríguez Coronel Francisco José </a:t>
            </a:r>
          </a:p>
          <a:p>
            <a:pPr algn="r"/>
            <a:r>
              <a:rPr lang="en-US" sz="1800" b="1" dirty="0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Zambrano </a:t>
            </a:r>
            <a:r>
              <a:rPr lang="en-US" sz="1800" b="1" dirty="0" err="1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Saltos</a:t>
            </a:r>
            <a:r>
              <a:rPr lang="en-US" sz="1800" b="1" dirty="0">
                <a:solidFill>
                  <a:schemeClr val="bg1"/>
                </a:solidFill>
                <a:latin typeface="Univers Condensed Light" panose="020B030602020204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Esmeralda</a:t>
            </a:r>
          </a:p>
          <a:p>
            <a:pPr algn="r"/>
            <a:endParaRPr lang="en-US" sz="2000" b="1" dirty="0">
              <a:solidFill>
                <a:schemeClr val="bg1"/>
              </a:solidFill>
              <a:latin typeface="Univers Condensed Light" panose="020B0306020202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7345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1E16B0-E783-44F8-86D7-698D56712B36}"/>
              </a:ext>
            </a:extLst>
          </p:cNvPr>
          <p:cNvSpPr/>
          <p:nvPr/>
        </p:nvSpPr>
        <p:spPr>
          <a:xfrm>
            <a:off x="0" y="3714750"/>
            <a:ext cx="6096000" cy="3143250"/>
          </a:xfrm>
          <a:prstGeom prst="rect">
            <a:avLst/>
          </a:prstGeom>
          <a:solidFill>
            <a:srgbClr val="FF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4A65DAF0-0988-4CDC-A67B-0A7FFCC4E7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764" b="2764"/>
          <a:stretch/>
        </p:blipFill>
        <p:spPr/>
      </p:pic>
      <p:pic>
        <p:nvPicPr>
          <p:cNvPr id="8" name="Marcador de posición de imagen 4">
            <a:extLst>
              <a:ext uri="{FF2B5EF4-FFF2-40B4-BE49-F238E27FC236}">
                <a16:creationId xmlns:a16="http://schemas.microsoft.com/office/drawing/2014/main" id="{5AAC0BDD-6454-407C-B176-1CF7645E5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 r="16876"/>
          <a:stretch>
            <a:fillRect/>
          </a:stretch>
        </p:blipFill>
        <p:spPr>
          <a:xfrm>
            <a:off x="7472673" y="1826789"/>
            <a:ext cx="3342653" cy="3342653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8C7D739A-11C8-4F6E-82E9-7C65BCA353CE}"/>
              </a:ext>
            </a:extLst>
          </p:cNvPr>
          <p:cNvSpPr txBox="1"/>
          <p:nvPr/>
        </p:nvSpPr>
        <p:spPr>
          <a:xfrm>
            <a:off x="6095999" y="312394"/>
            <a:ext cx="6095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n w="12700">
                  <a:noFill/>
                </a:ln>
                <a:latin typeface="Montserrat SemiBold" panose="00000700000000000000" pitchFamily="50" charset="0"/>
              </a:rPr>
              <a:t>Nombre</a:t>
            </a:r>
            <a:r>
              <a:rPr lang="en-US" sz="2400" b="1" dirty="0">
                <a:ln w="12700">
                  <a:noFill/>
                </a:ln>
                <a:latin typeface="Montserrat SemiBold" panose="00000700000000000000" pitchFamily="50" charset="0"/>
              </a:rPr>
              <a:t> del Grupo:</a:t>
            </a:r>
          </a:p>
          <a:p>
            <a:pPr algn="ctr"/>
            <a:r>
              <a:rPr lang="en-US" sz="3200" b="1" dirty="0">
                <a:ln w="12700">
                  <a:noFill/>
                </a:ln>
                <a:solidFill>
                  <a:srgbClr val="FF4745"/>
                </a:solidFill>
                <a:latin typeface="Montserrat SemiBold" panose="00000700000000000000" pitchFamily="50" charset="0"/>
              </a:rPr>
              <a:t>TRANSFORMADORES </a:t>
            </a:r>
          </a:p>
          <a:p>
            <a:pPr algn="ctr"/>
            <a:r>
              <a:rPr lang="en-US" sz="3200" b="1" dirty="0">
                <a:ln w="12700">
                  <a:noFill/>
                </a:ln>
                <a:solidFill>
                  <a:srgbClr val="FF4745"/>
                </a:solidFill>
                <a:latin typeface="Montserrat SemiBold" panose="00000700000000000000" pitchFamily="50" charset="0"/>
              </a:rPr>
              <a:t>DE VIDAS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6270352E-3B83-417A-9A8A-D77C9A0DDB2D}"/>
              </a:ext>
            </a:extLst>
          </p:cNvPr>
          <p:cNvSpPr txBox="1"/>
          <p:nvPr/>
        </p:nvSpPr>
        <p:spPr>
          <a:xfrm>
            <a:off x="391886" y="4270712"/>
            <a:ext cx="5334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noFill/>
                </a:ln>
                <a:latin typeface="Montserrat SemiBold" panose="00000700000000000000" pitchFamily="50" charset="0"/>
              </a:rPr>
              <a:t>Slogan</a:t>
            </a:r>
            <a:r>
              <a:rPr lang="en-US" sz="2800" b="1" dirty="0">
                <a:ln w="12700">
                  <a:noFill/>
                </a:ln>
                <a:latin typeface="Montserrat SemiBold" panose="00000700000000000000" pitchFamily="50" charset="0"/>
              </a:rPr>
              <a:t>:</a:t>
            </a:r>
          </a:p>
          <a:p>
            <a:pPr algn="ctr"/>
            <a:r>
              <a:rPr lang="es-EC" sz="2800" b="1" dirty="0">
                <a:ln w="12700">
                  <a:noFill/>
                </a:ln>
                <a:solidFill>
                  <a:schemeClr val="bg1"/>
                </a:solidFill>
                <a:latin typeface="Montserrat SemiBold" panose="00000700000000000000" pitchFamily="50" charset="0"/>
              </a:rPr>
              <a:t>El docente enciende la chispa del saber de sus educandos.</a:t>
            </a:r>
          </a:p>
        </p:txBody>
      </p:sp>
    </p:spTree>
    <p:extLst>
      <p:ext uri="{BB962C8B-B14F-4D97-AF65-F5344CB8AC3E}">
        <p14:creationId xmlns:p14="http://schemas.microsoft.com/office/powerpoint/2010/main" val="279317673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722FF61-ED85-4B1A-9BC7-BB694B3CB85B}"/>
              </a:ext>
            </a:extLst>
          </p:cNvPr>
          <p:cNvSpPr txBox="1"/>
          <p:nvPr/>
        </p:nvSpPr>
        <p:spPr>
          <a:xfrm>
            <a:off x="1001485" y="2822055"/>
            <a:ext cx="104285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Juntos podemos construir un sistema educativo que empodere a todos los estudiantes a alcanzar su máximo potencial.</a:t>
            </a:r>
            <a:endParaRPr lang="es-EC" sz="2400" dirty="0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C3D6DEC9-504D-497A-B588-BE5CAA8666FC}"/>
              </a:ext>
            </a:extLst>
          </p:cNvPr>
          <p:cNvSpPr txBox="1"/>
          <p:nvPr/>
        </p:nvSpPr>
        <p:spPr>
          <a:xfrm>
            <a:off x="3652980" y="1907531"/>
            <a:ext cx="497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ln w="12700">
                  <a:noFill/>
                </a:ln>
                <a:latin typeface="Montserrat SemiBold" panose="00000700000000000000" pitchFamily="50" charset="0"/>
              </a:rPr>
              <a:t>Frase</a:t>
            </a:r>
            <a:r>
              <a:rPr lang="en-GB" sz="4000" b="1" dirty="0">
                <a:ln w="12700">
                  <a:noFill/>
                </a:ln>
                <a:latin typeface="Montserrat SemiBold" panose="00000700000000000000" pitchFamily="50" charset="0"/>
              </a:rPr>
              <a:t> </a:t>
            </a:r>
            <a:r>
              <a:rPr lang="es-EC" sz="4000" b="1" dirty="0">
                <a:ln w="12700">
                  <a:noFill/>
                </a:ln>
                <a:latin typeface="Montserrat SemiBold" panose="00000700000000000000" pitchFamily="50" charset="0"/>
              </a:rPr>
              <a:t>motivadora</a:t>
            </a:r>
            <a:r>
              <a:rPr lang="en-GB" sz="4000" b="1" dirty="0">
                <a:ln w="12700">
                  <a:noFill/>
                </a:ln>
                <a:latin typeface="Montserrat SemiBold" panose="00000700000000000000" pitchFamily="50" charset="0"/>
              </a:rPr>
              <a:t> </a:t>
            </a:r>
            <a:endParaRPr lang="en-US" sz="4000" b="1" dirty="0">
              <a:ln w="12700">
                <a:noFill/>
              </a:ln>
              <a:latin typeface="Montserrat SemiBold" panose="00000700000000000000" pitchFamily="50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FEBEB8C-8355-43B6-ABA0-E31FAF17601E}"/>
              </a:ext>
            </a:extLst>
          </p:cNvPr>
          <p:cNvCxnSpPr/>
          <p:nvPr/>
        </p:nvCxnSpPr>
        <p:spPr>
          <a:xfrm>
            <a:off x="1001485" y="2373086"/>
            <a:ext cx="2612572" cy="0"/>
          </a:xfrm>
          <a:prstGeom prst="line">
            <a:avLst/>
          </a:prstGeom>
          <a:ln w="38100">
            <a:solidFill>
              <a:srgbClr val="FF4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6655A35-056D-4FE6-85D5-AA6A02F6A8D0}"/>
              </a:ext>
            </a:extLst>
          </p:cNvPr>
          <p:cNvCxnSpPr>
            <a:cxnSpLocks/>
          </p:cNvCxnSpPr>
          <p:nvPr/>
        </p:nvCxnSpPr>
        <p:spPr>
          <a:xfrm>
            <a:off x="1752600" y="2286001"/>
            <a:ext cx="1861457" cy="0"/>
          </a:xfrm>
          <a:prstGeom prst="line">
            <a:avLst/>
          </a:prstGeom>
          <a:ln>
            <a:solidFill>
              <a:srgbClr val="FF4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391E8BF-1FBB-4A09-951B-37FAAD8DF6EE}"/>
              </a:ext>
            </a:extLst>
          </p:cNvPr>
          <p:cNvCxnSpPr>
            <a:cxnSpLocks/>
          </p:cNvCxnSpPr>
          <p:nvPr/>
        </p:nvCxnSpPr>
        <p:spPr>
          <a:xfrm>
            <a:off x="8623552" y="2373086"/>
            <a:ext cx="2612572" cy="0"/>
          </a:xfrm>
          <a:prstGeom prst="line">
            <a:avLst/>
          </a:prstGeom>
          <a:ln w="38100">
            <a:solidFill>
              <a:srgbClr val="FF4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EA8C54D-A2E4-4F1B-896E-79B9D24EEF40}"/>
              </a:ext>
            </a:extLst>
          </p:cNvPr>
          <p:cNvCxnSpPr>
            <a:cxnSpLocks/>
          </p:cNvCxnSpPr>
          <p:nvPr/>
        </p:nvCxnSpPr>
        <p:spPr>
          <a:xfrm>
            <a:off x="8623552" y="2286001"/>
            <a:ext cx="1861457" cy="0"/>
          </a:xfrm>
          <a:prstGeom prst="line">
            <a:avLst/>
          </a:prstGeom>
          <a:ln>
            <a:solidFill>
              <a:srgbClr val="FF4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17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91dfff56-ed8d-43b2-a8fe-8ab936ea9cad">
            <a:extLst>
              <a:ext uri="{FF2B5EF4-FFF2-40B4-BE49-F238E27FC236}">
                <a16:creationId xmlns:a16="http://schemas.microsoft.com/office/drawing/2014/main" id="{440F6429-5040-46FC-A5AE-2B9C2B96C0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4" descr="blob:https://web.whatsapp.com/91dfff56-ed8d-43b2-a8fe-8ab936ea9cad">
            <a:extLst>
              <a:ext uri="{FF2B5EF4-FFF2-40B4-BE49-F238E27FC236}">
                <a16:creationId xmlns:a16="http://schemas.microsoft.com/office/drawing/2014/main" id="{B9ED54FE-069E-4ED6-8CC9-3F0F8B2B93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B485CB83-FE61-4B68-B92B-A013D900A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021569"/>
              </p:ext>
            </p:extLst>
          </p:nvPr>
        </p:nvGraphicFramePr>
        <p:xfrm>
          <a:off x="417032" y="273351"/>
          <a:ext cx="11357936" cy="540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5850">
                  <a:extLst>
                    <a:ext uri="{9D8B030D-6E8A-4147-A177-3AD203B41FA5}">
                      <a16:colId xmlns:a16="http://schemas.microsoft.com/office/drawing/2014/main" val="1906807486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1514516183"/>
                    </a:ext>
                  </a:extLst>
                </a:gridCol>
                <a:gridCol w="2645229">
                  <a:extLst>
                    <a:ext uri="{9D8B030D-6E8A-4147-A177-3AD203B41FA5}">
                      <a16:colId xmlns:a16="http://schemas.microsoft.com/office/drawing/2014/main" val="4587909"/>
                    </a:ext>
                  </a:extLst>
                </a:gridCol>
                <a:gridCol w="4974771">
                  <a:extLst>
                    <a:ext uri="{9D8B030D-6E8A-4147-A177-3AD203B41FA5}">
                      <a16:colId xmlns:a16="http://schemas.microsoft.com/office/drawing/2014/main" val="3172478498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ES" dirty="0"/>
                        <a:t>SISTEMA EDUCATIVO ECUATORIANO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7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dirty="0"/>
                        <a:t>VARIABLES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ANTES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AHORA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PROPUESTAS PARA UNA EDUCACIÓN DE CALIDAD</a:t>
                      </a:r>
                      <a:endParaRPr lang="es-EC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0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b="1" dirty="0"/>
                        <a:t>Inclusión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/>
                        <a:t>Poca atención a la inclusión educativa, con barreras para el acceso a la educación para estudiantes con necesidades educativas especiales o de grupos marginados. 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Se reconocen los progresos realizados;  por ejemplo, el números de niños, adolescentes y jóvenes excluidos de la educación 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disminuyó constantemente en los años posteriores a 2000. (Organización de las Naciones Unidas para la Educación, la Ciencia y la Cultura. 2021)</a:t>
                      </a:r>
                      <a:endParaRPr lang="es-EC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EC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Implementación de un Plan de capacitación interna, utilizando círculos de estudios para aprender de las experiencias y conocimientos de especialistas en estrategias de enseñanza inclusiva y en el manejo de la diversidad en el aula.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06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b="1" dirty="0"/>
                        <a:t>Estrategia Metodológica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/>
                        <a:t>Enfoque predominantemente en Ia transmisión de conocimientos a tratar de clases magistrales y memorización. 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/>
                        <a:t>Mayor énfasis en estrategias metodológicas activas, como el aprendizaje basado en proyectos, el trabajo en equipo y el uso de recursos didácticos interactivos. 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Implementar un plan de acompañamiento docente, donde se realicen visitas áulicas periódicas y su respectiva retroalimentación, revisión de Planificaciones y su cumplimiento en concordancia con la utilización metodológica.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819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b="1" dirty="0"/>
                        <a:t>Tecnología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ES" sz="1200" dirty="0"/>
                        <a:t>Conectividad limitada: En el pasado, la conectividad a Internet era limitada y costosa, Lo que dificultaba el acceso generalizado a la información en línea.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ES" sz="1200" dirty="0"/>
                        <a:t>La expansión de la infraestructura de internet ha permitido un mayor acceso a la información en línea en todo el país. </a:t>
                      </a:r>
                    </a:p>
                    <a:p>
                      <a:pPr marL="0" indent="0" algn="just">
                        <a:buNone/>
                      </a:pPr>
                      <a:endParaRPr lang="es-ES" sz="1200" dirty="0"/>
                    </a:p>
                    <a:p>
                      <a:pPr marL="0" indent="0" algn="just">
                        <a:buNone/>
                      </a:pPr>
                      <a:r>
                        <a:rPr lang="es-ES" sz="1200" dirty="0"/>
                        <a:t>Los teléfonos móviles se han vuelto asequibles y ubicuos, permitiendo una comunicación mas accesible y la adopción de smartphones.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Implementar programas de capacitación para docentes y estudiantes sobre el uso responsable de tecnologías e integrarlas de manera efectiva en el aula pare enriquecer las experiencias de aprendizaje. Utilizando herramientas digitales, recursos en línea y plataformas de aprendizaje virtual. 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498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639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c07d9083-4f57-4bee-99f9-d1516e06c91b">
            <a:extLst>
              <a:ext uri="{FF2B5EF4-FFF2-40B4-BE49-F238E27FC236}">
                <a16:creationId xmlns:a16="http://schemas.microsoft.com/office/drawing/2014/main" id="{5DA7F61E-68CB-4D6D-A5F4-67D3993B2B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6140417A-FDB0-453C-ACE7-A1AC4880E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837995"/>
              </p:ext>
            </p:extLst>
          </p:nvPr>
        </p:nvGraphicFramePr>
        <p:xfrm>
          <a:off x="417032" y="273351"/>
          <a:ext cx="11357936" cy="6243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5850">
                  <a:extLst>
                    <a:ext uri="{9D8B030D-6E8A-4147-A177-3AD203B41FA5}">
                      <a16:colId xmlns:a16="http://schemas.microsoft.com/office/drawing/2014/main" val="1906807486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1514516183"/>
                    </a:ext>
                  </a:extLst>
                </a:gridCol>
                <a:gridCol w="2645229">
                  <a:extLst>
                    <a:ext uri="{9D8B030D-6E8A-4147-A177-3AD203B41FA5}">
                      <a16:colId xmlns:a16="http://schemas.microsoft.com/office/drawing/2014/main" val="4587909"/>
                    </a:ext>
                  </a:extLst>
                </a:gridCol>
                <a:gridCol w="4974771">
                  <a:extLst>
                    <a:ext uri="{9D8B030D-6E8A-4147-A177-3AD203B41FA5}">
                      <a16:colId xmlns:a16="http://schemas.microsoft.com/office/drawing/2014/main" val="3172478498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ES" dirty="0"/>
                        <a:t>SISTEMA EDUCATIVO ECUATORIANO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7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dirty="0"/>
                        <a:t>VARIABLES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ANTES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AHORA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PROPUESTAS PARA UNA EDUCACIÓN DE CALIDAD</a:t>
                      </a:r>
                      <a:endParaRPr lang="es-EC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0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dirty="0"/>
                        <a:t>Tecnología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ES" sz="1200" dirty="0"/>
                        <a:t>Telefonía fija: Las lineal 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telefónicas</a:t>
                      </a:r>
                      <a:r>
                        <a:rPr lang="es-ES" sz="1200" dirty="0"/>
                        <a:t> fijas eran Ia principal forma de comunicación, y los 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teléfonos</a:t>
                      </a:r>
                      <a:r>
                        <a:rPr lang="es-ES" sz="1200" dirty="0"/>
                        <a:t> móviles eran taros y poco comunes. </a:t>
                      </a:r>
                    </a:p>
                    <a:p>
                      <a:pPr algn="just"/>
                      <a:endParaRPr lang="es-ES" sz="1200" dirty="0"/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Televisión</a:t>
                      </a:r>
                      <a:r>
                        <a:rPr lang="es-ES" sz="1200" dirty="0"/>
                        <a:t> analógica: La televisión analógica era la norma, con un número limitado de canales disponibles.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Recientes avances como la creación de laboratorios y centros de datos para la minería y el análisis de datos educativos, los programas adaptativos de aprendizaje y los tutores informatizados permiten adecuar los materiales a las necesidades personales de cada estudiante mediante el análisis automatizado y en tiempo real. (Williamson, 2017)</a:t>
                      </a:r>
                      <a:endParaRPr lang="es-EC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None/>
                      </a:pP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EC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06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b="1" dirty="0"/>
                        <a:t>Evaluación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/>
                        <a:t>Enfoque principalmente en exámenes escritos y calificaciones numéricas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/>
                        <a:t>La evaluación más diversificada, incluye proyectos, presentaciones orales, portafolios y evaluación continua.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Implementar evaluación formativa de manera regular para monitorear el progreso de los estudiantes y realizar ajustes en la enseñanza según sea necesario. Esto puede incluir cuestionarios, debates en clase y actividades de autoevaluación.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819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b="1" dirty="0"/>
                        <a:t>Participación estudiantil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/>
                        <a:t>Poca participación estudiantil en decisiones académicas y actividades extracurriculares.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Desde la concepción de la (</a:t>
                      </a:r>
                      <a:r>
                        <a:rPr lang="es-E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Constitución de la República del Ecuador, 2008) en su </a:t>
                      </a:r>
                      <a:r>
                        <a:rPr lang="es-EC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artículo 347 donde se establece que será “responsabilidad del Estado: Garantizar la participación activa de estudiantes, familias y docentes en los procesos educativos”. Así como en la (Ley Orgánica de Educación Intercultural, 2011) en su artículo 7 Derechos de las y los estudiantes literal h: “ejercer la dignidad de manera activa y responsable, a participar con absoluta libertad en procesos eleccionarios democráticos”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/>
                        <a:t>Fomentar actividades extracurriculares interesantes y motivadoras, e involucrando a los estudiantes en la toma de decisiones y escuchando sus opiniones. </a:t>
                      </a:r>
                    </a:p>
                    <a:p>
                      <a:pPr algn="just"/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498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93107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C86CD8-2F30-4151-A17F-AB2FDE1A0E60}"/>
              </a:ext>
            </a:extLst>
          </p:cNvPr>
          <p:cNvSpPr txBox="1"/>
          <p:nvPr/>
        </p:nvSpPr>
        <p:spPr>
          <a:xfrm>
            <a:off x="1289831" y="1368045"/>
            <a:ext cx="91630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Referencias bibliográficas: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784006-14B8-427D-8398-5235BE4BDD67}"/>
              </a:ext>
            </a:extLst>
          </p:cNvPr>
          <p:cNvSpPr txBox="1"/>
          <p:nvPr/>
        </p:nvSpPr>
        <p:spPr>
          <a:xfrm>
            <a:off x="1739120" y="2229819"/>
            <a:ext cx="9335710" cy="2564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Organización de las Naciones Unidas para la Educación, la Ciencia y la Cultura. (2021). </a:t>
            </a:r>
            <a:r>
              <a:rPr lang="es-ES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Hacia la inclusión en la educación: situación, tendencias y desafíos.</a:t>
            </a:r>
            <a:r>
              <a:rPr lang="es-E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Francia: UNESCO.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Williamson, B. (2017). </a:t>
            </a:r>
            <a:r>
              <a:rPr lang="es-ES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data en Educación. El futuro digital del aprendizaje, la política y la práctica.</a:t>
            </a:r>
            <a:r>
              <a:rPr lang="es-E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Londres: Ediciones Morata S.L.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Constitución de la República del Ecuado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  [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] Art. 347 20 de octubre 2008 (Ecuador).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Ley Orgánica de Educación Intercultural [LOEI] Art. 7 31 de marzo 2011 (Ecuador)..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endParaRPr lang="es-EC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09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posición de imagen 2">
            <a:extLst>
              <a:ext uri="{FF2B5EF4-FFF2-40B4-BE49-F238E27FC236}">
                <a16:creationId xmlns:a16="http://schemas.microsoft.com/office/drawing/2014/main" id="{A9F4D322-72B7-42DA-8B6A-227BA8552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r="8520"/>
          <a:stretch/>
        </p:blipFill>
        <p:spPr>
          <a:xfrm>
            <a:off x="2504474" y="3875088"/>
            <a:ext cx="1376363" cy="1916112"/>
          </a:xfrm>
          <a:prstGeom prst="round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 rot="16200000">
            <a:off x="-2228058" y="3039888"/>
            <a:ext cx="6110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b="1" dirty="0">
                <a:solidFill>
                  <a:srgbClr val="FF4745"/>
                </a:solidFill>
                <a:latin typeface="Montserrat SemiBold" panose="00000700000000000000" pitchFamily="50" charset="0"/>
              </a:rPr>
              <a:t>Equipo Investigador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7DE491-3293-457A-9A71-AD2A14281C9E}"/>
              </a:ext>
            </a:extLst>
          </p:cNvPr>
          <p:cNvSpPr txBox="1"/>
          <p:nvPr/>
        </p:nvSpPr>
        <p:spPr>
          <a:xfrm>
            <a:off x="5243332" y="5954505"/>
            <a:ext cx="235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Montserrat" panose="00000500000000000000" pitchFamily="50" charset="0"/>
              </a:rPr>
              <a:t>Pullopaxi Moreno Telman Giovanny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6F37A8-E17F-4D3C-BBD4-F61D6E13983C}"/>
              </a:ext>
            </a:extLst>
          </p:cNvPr>
          <p:cNvSpPr txBox="1"/>
          <p:nvPr/>
        </p:nvSpPr>
        <p:spPr>
          <a:xfrm>
            <a:off x="8044908" y="5954506"/>
            <a:ext cx="235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Montserrat" panose="00000500000000000000" pitchFamily="50" charset="0"/>
              </a:rPr>
              <a:t>Rodríguez Coronel Francisco José 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6D1B1726-81A9-4CEF-AE42-3590BDCE9DE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r="2237"/>
          <a:stretch/>
        </p:blipFill>
        <p:spPr>
          <a:xfrm>
            <a:off x="5731998" y="3875088"/>
            <a:ext cx="1374775" cy="1917700"/>
          </a:xfrm>
        </p:spPr>
      </p:pic>
      <p:sp>
        <p:nvSpPr>
          <p:cNvPr id="16" name="TextBox 31">
            <a:extLst>
              <a:ext uri="{FF2B5EF4-FFF2-40B4-BE49-F238E27FC236}">
                <a16:creationId xmlns:a16="http://schemas.microsoft.com/office/drawing/2014/main" id="{EB10F43B-633C-44A2-8D4B-B317C6D3892E}"/>
              </a:ext>
            </a:extLst>
          </p:cNvPr>
          <p:cNvSpPr txBox="1"/>
          <p:nvPr/>
        </p:nvSpPr>
        <p:spPr>
          <a:xfrm>
            <a:off x="2004039" y="5954506"/>
            <a:ext cx="235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Montserrat" panose="00000500000000000000" pitchFamily="50" charset="0"/>
              </a:rPr>
              <a:t>Zambrano </a:t>
            </a:r>
            <a:r>
              <a:rPr lang="en-GB" sz="1600" b="1" dirty="0" err="1">
                <a:latin typeface="Montserrat" panose="00000500000000000000" pitchFamily="50" charset="0"/>
              </a:rPr>
              <a:t>Saltos</a:t>
            </a:r>
            <a:r>
              <a:rPr lang="en-GB" sz="1600" b="1" dirty="0">
                <a:latin typeface="Montserrat" panose="00000500000000000000" pitchFamily="50" charset="0"/>
              </a:rPr>
              <a:t> Esmeralda Maribel</a:t>
            </a: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7A498BF7-34B3-461D-AAB3-F8C19B3EE7A0}"/>
              </a:ext>
            </a:extLst>
          </p:cNvPr>
          <p:cNvSpPr txBox="1"/>
          <p:nvPr/>
        </p:nvSpPr>
        <p:spPr>
          <a:xfrm>
            <a:off x="5243332" y="2581597"/>
            <a:ext cx="235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Montserrat" panose="00000500000000000000" pitchFamily="50" charset="0"/>
              </a:rPr>
              <a:t>Canales </a:t>
            </a:r>
            <a:r>
              <a:rPr lang="en-GB" sz="1600" b="1" dirty="0" err="1">
                <a:latin typeface="Montserrat" panose="00000500000000000000" pitchFamily="50" charset="0"/>
              </a:rPr>
              <a:t>Mera</a:t>
            </a:r>
            <a:r>
              <a:rPr lang="en-GB" sz="1600" b="1" dirty="0">
                <a:latin typeface="Montserrat" panose="00000500000000000000" pitchFamily="50" charset="0"/>
              </a:rPr>
              <a:t> Mario Lenin </a:t>
            </a: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EE020183-CAEC-4981-A055-2910CED21804}"/>
              </a:ext>
            </a:extLst>
          </p:cNvPr>
          <p:cNvSpPr txBox="1"/>
          <p:nvPr/>
        </p:nvSpPr>
        <p:spPr>
          <a:xfrm>
            <a:off x="8044908" y="2581598"/>
            <a:ext cx="235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Montserrat" panose="00000500000000000000" pitchFamily="50" charset="0"/>
              </a:rPr>
              <a:t>Prado </a:t>
            </a:r>
            <a:r>
              <a:rPr lang="en-GB" sz="1600" b="1" dirty="0" err="1">
                <a:latin typeface="Montserrat" panose="00000500000000000000" pitchFamily="50" charset="0"/>
              </a:rPr>
              <a:t>Aldáz</a:t>
            </a:r>
            <a:r>
              <a:rPr lang="en-GB" sz="1600" b="1" dirty="0">
                <a:latin typeface="Montserrat" panose="00000500000000000000" pitchFamily="50" charset="0"/>
              </a:rPr>
              <a:t> Jose Daniel </a:t>
            </a:r>
          </a:p>
        </p:txBody>
      </p:sp>
      <p:pic>
        <p:nvPicPr>
          <p:cNvPr id="26" name="Marcador de posición de imagen 2">
            <a:extLst>
              <a:ext uri="{FF2B5EF4-FFF2-40B4-BE49-F238E27FC236}">
                <a16:creationId xmlns:a16="http://schemas.microsoft.com/office/drawing/2014/main" id="{5FA41E44-8E83-4C1E-BB09-01B10BA72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 r="14084"/>
          <a:stretch/>
        </p:blipFill>
        <p:spPr>
          <a:xfrm>
            <a:off x="2491910" y="503087"/>
            <a:ext cx="1376363" cy="1916112"/>
          </a:xfrm>
          <a:prstGeom prst="roundRect">
            <a:avLst/>
          </a:prstGeom>
          <a:noFill/>
        </p:spPr>
      </p:pic>
      <p:pic>
        <p:nvPicPr>
          <p:cNvPr id="27" name="Marcador de posición de imagen 4">
            <a:extLst>
              <a:ext uri="{FF2B5EF4-FFF2-40B4-BE49-F238E27FC236}">
                <a16:creationId xmlns:a16="http://schemas.microsoft.com/office/drawing/2014/main" id="{CAD6E3B6-6E4F-4BC3-A370-3B9804F20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r="2208"/>
          <a:stretch>
            <a:fillRect/>
          </a:stretch>
        </p:blipFill>
        <p:spPr>
          <a:xfrm>
            <a:off x="5731998" y="502180"/>
            <a:ext cx="1374775" cy="1917700"/>
          </a:xfrm>
          <a:prstGeom prst="roundRect">
            <a:avLst/>
          </a:prstGeom>
          <a:noFill/>
        </p:spPr>
      </p:pic>
      <p:pic>
        <p:nvPicPr>
          <p:cNvPr id="28" name="Marcador de posición de imagen 6">
            <a:extLst>
              <a:ext uri="{FF2B5EF4-FFF2-40B4-BE49-F238E27FC236}">
                <a16:creationId xmlns:a16="http://schemas.microsoft.com/office/drawing/2014/main" id="{B8C47483-76B9-479D-823A-857A9733D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r="2208"/>
          <a:stretch>
            <a:fillRect/>
          </a:stretch>
        </p:blipFill>
        <p:spPr>
          <a:xfrm>
            <a:off x="8533573" y="501499"/>
            <a:ext cx="1374775" cy="1917700"/>
          </a:xfrm>
          <a:prstGeom prst="roundRect">
            <a:avLst/>
          </a:prstGeom>
          <a:noFill/>
        </p:spPr>
      </p:pic>
      <p:sp>
        <p:nvSpPr>
          <p:cNvPr id="35" name="TextBox 31">
            <a:extLst>
              <a:ext uri="{FF2B5EF4-FFF2-40B4-BE49-F238E27FC236}">
                <a16:creationId xmlns:a16="http://schemas.microsoft.com/office/drawing/2014/main" id="{CE5D5B4B-5C0E-4194-94D2-8088E42DC78C}"/>
              </a:ext>
            </a:extLst>
          </p:cNvPr>
          <p:cNvSpPr txBox="1"/>
          <p:nvPr/>
        </p:nvSpPr>
        <p:spPr>
          <a:xfrm>
            <a:off x="2004039" y="2581598"/>
            <a:ext cx="235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Montserrat" panose="00000500000000000000" pitchFamily="50" charset="0"/>
              </a:rPr>
              <a:t>Contreras Pin Karina Rossana 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E3E3C233-BB53-4823-94CD-7D76C97002EF}"/>
              </a:ext>
            </a:extLst>
          </p:cNvPr>
          <p:cNvSpPr/>
          <p:nvPr/>
        </p:nvSpPr>
        <p:spPr>
          <a:xfrm>
            <a:off x="11930742" y="-8782"/>
            <a:ext cx="261257" cy="6866782"/>
          </a:xfrm>
          <a:prstGeom prst="rect">
            <a:avLst/>
          </a:prstGeom>
          <a:solidFill>
            <a:srgbClr val="FF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DF0534A2-AA86-40CC-9FE3-9A6893AEEF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r="5533"/>
          <a:stretch/>
        </p:blipFill>
        <p:spPr>
          <a:xfrm>
            <a:off x="8501138" y="3844075"/>
            <a:ext cx="1382250" cy="1926914"/>
          </a:xfrm>
        </p:spPr>
      </p:pic>
    </p:spTree>
    <p:extLst>
      <p:ext uri="{BB962C8B-B14F-4D97-AF65-F5344CB8AC3E}">
        <p14:creationId xmlns:p14="http://schemas.microsoft.com/office/powerpoint/2010/main" val="121473335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815</Words>
  <Application>Microsoft Office PowerPoint</Application>
  <PresentationFormat>Panorámica</PresentationFormat>
  <Paragraphs>67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Arial</vt:lpstr>
      <vt:lpstr>Asap Condensed SemiBold</vt:lpstr>
      <vt:lpstr>Calibri</vt:lpstr>
      <vt:lpstr>Calibri Light</vt:lpstr>
      <vt:lpstr>Lato</vt:lpstr>
      <vt:lpstr>Montserrat</vt:lpstr>
      <vt:lpstr>Montserrat ExtraBold</vt:lpstr>
      <vt:lpstr>Montserrat SemiBold</vt:lpstr>
      <vt:lpstr>Univers Condensed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</dc:creator>
  <cp:lastModifiedBy>FRANCISCO JOSE RODRIGUEZ CORONEL</cp:lastModifiedBy>
  <cp:revision>64</cp:revision>
  <dcterms:created xsi:type="dcterms:W3CDTF">2021-06-29T06:12:55Z</dcterms:created>
  <dcterms:modified xsi:type="dcterms:W3CDTF">2023-09-02T23:06:31Z</dcterms:modified>
</cp:coreProperties>
</file>